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22"/>
  </p:notesMasterIdLst>
  <p:sldIdLst>
    <p:sldId id="280" r:id="rId2"/>
    <p:sldId id="291" r:id="rId3"/>
    <p:sldId id="283" r:id="rId4"/>
    <p:sldId id="284" r:id="rId5"/>
    <p:sldId id="257" r:id="rId6"/>
    <p:sldId id="258" r:id="rId7"/>
    <p:sldId id="285" r:id="rId8"/>
    <p:sldId id="288" r:id="rId9"/>
    <p:sldId id="259" r:id="rId10"/>
    <p:sldId id="262" r:id="rId11"/>
    <p:sldId id="265" r:id="rId12"/>
    <p:sldId id="275" r:id="rId13"/>
    <p:sldId id="270" r:id="rId14"/>
    <p:sldId id="276" r:id="rId15"/>
    <p:sldId id="279" r:id="rId16"/>
    <p:sldId id="277" r:id="rId17"/>
    <p:sldId id="264" r:id="rId18"/>
    <p:sldId id="263" r:id="rId19"/>
    <p:sldId id="266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E1B"/>
    <a:srgbClr val="C70533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AAA97-C8A8-43E2-9768-1C99CFF3E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645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AF34-C727-4BD6-8F22-7E0055F46C75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7646D-9545-4853-8C7C-5D1D69CF3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0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B4522-9639-4E22-B14A-2B75BCEED5FE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EE022-C8B9-4A38-8D05-2A4F9DA4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03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EC23-7625-4C0F-BF4A-F6CBDF030D46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716E-7D4D-4B88-BBC3-FBB158BB1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89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F706-1D4D-415E-A039-8FE9CA21DB0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AE5C3-0346-4FC7-BF74-18F653944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3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AA5C-5910-47C7-A1E1-BBBBED9F2247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86393-FA7C-40D4-B476-789B7D487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251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99BA-3B84-4DC3-A479-8E39C136C9F6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2F18-8A82-4771-B960-7ABA764B1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4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80321-3CB4-4A72-A7BC-81E1E7A5442A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C747E-1041-4ABB-AD83-249469E6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65C2-3050-4CDB-8097-4CFDDB88F095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0D62-6825-4EF1-B85E-4326F6F29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456E-B2D8-42E7-8FF6-65E4A684253C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66E81-A3B3-43F0-9EA0-F62FE3E86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91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A957-E6C5-4BA7-87A2-1FA99E75862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4FF9-E32B-44A5-853E-826BAFC1C9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8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56E5-38B0-479F-9DC5-D5FF031FD5C4}" type="datetimeFigureOut">
              <a:rPr lang="en-US"/>
              <a:pPr>
                <a:defRPr/>
              </a:pPr>
              <a:t>5/2/2016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DAE605B-01E6-492A-9AFD-2C5D8C0DF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50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D76076A-D629-4716-8CDE-C77BA5BF2141}" type="datetimeFigureOut">
              <a:rPr lang="en-US"/>
              <a:pPr>
                <a:defRPr/>
              </a:pPr>
              <a:t>5/2/2016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9E7C515-CEB1-4B2B-91EE-9F548F9F5C0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7C0DF9-FC08-46F6-9900-4AA33482A430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228600" y="171450"/>
          <a:ext cx="8686800" cy="652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Slide" r:id="rId3" imgW="4570378" imgH="3427476" progId="PowerPoint.Template.12">
                  <p:embed/>
                </p:oleObj>
              </mc:Choice>
              <mc:Fallback>
                <p:oleObj name="Slide" r:id="rId3" imgW="4570378" imgH="3427476" progId="PowerPoint.Templat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1450"/>
                        <a:ext cx="8686800" cy="652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4" descr="navG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Sign-in Page</a:t>
            </a:r>
          </a:p>
        </p:txBody>
      </p:sp>
      <p:pic>
        <p:nvPicPr>
          <p:cNvPr id="23555" name="Content Placeholder 5" descr="fcsign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" r="-322"/>
          <a:stretch>
            <a:fillRect/>
          </a:stretch>
        </p:blipFill>
        <p:spPr>
          <a:xfrm>
            <a:off x="1600200" y="1628775"/>
            <a:ext cx="6172200" cy="4667250"/>
          </a:xfrm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93C225-EF4E-403F-92D7-FE89E48E5593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2674890"/>
            <a:ext cx="2895600" cy="3848100"/>
            <a:chOff x="432" y="1680"/>
            <a:chExt cx="1824" cy="2424"/>
          </a:xfrm>
        </p:grpSpPr>
        <p:sp>
          <p:nvSpPr>
            <p:cNvPr id="23562" name="Oval 5"/>
            <p:cNvSpPr>
              <a:spLocks noChangeArrowheads="1"/>
            </p:cNvSpPr>
            <p:nvPr/>
          </p:nvSpPr>
          <p:spPr bwMode="auto">
            <a:xfrm>
              <a:off x="1104" y="1680"/>
              <a:ext cx="1152" cy="81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432" y="3120"/>
              <a:ext cx="1632" cy="98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The next time you log in, use user name and password</a:t>
              </a:r>
            </a:p>
          </p:txBody>
        </p:sp>
        <p:sp>
          <p:nvSpPr>
            <p:cNvPr id="23564" name="Line 13"/>
            <p:cNvSpPr>
              <a:spLocks noChangeShapeType="1"/>
            </p:cNvSpPr>
            <p:nvPr/>
          </p:nvSpPr>
          <p:spPr bwMode="auto">
            <a:xfrm flipV="1">
              <a:off x="1200" y="2496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3561" name="Picture 12" descr="navG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914400"/>
            <a:ext cx="685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2438400"/>
            <a:ext cx="2286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229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After You Sign in</a:t>
            </a:r>
          </a:p>
        </p:txBody>
      </p:sp>
      <p:pic>
        <p:nvPicPr>
          <p:cNvPr id="26627" name="Content Placeholder 5" descr="fcho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4" r="-8144"/>
          <a:stretch>
            <a:fillRect/>
          </a:stretch>
        </p:blipFill>
        <p:spPr>
          <a:xfrm>
            <a:off x="304800" y="1752600"/>
            <a:ext cx="8305800" cy="4845050"/>
          </a:xfrm>
        </p:spPr>
      </p:pic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5DF791-B0AF-41D4-A5BB-ECD2D3F189C0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248400" y="3581400"/>
            <a:ext cx="17526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029200" y="44958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Important Messages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5638800" y="40386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286000" y="3962400"/>
            <a:ext cx="10668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590800" y="48768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Updates from the Guidance Office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31242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905000" y="2438400"/>
            <a:ext cx="25908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181600" y="2286000"/>
            <a:ext cx="21336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Tabs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4419600" y="259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  <p:bldP spid="21511" grpId="0"/>
      <p:bldP spid="21511" grpId="1"/>
      <p:bldP spid="21512" grpId="0" animBg="1"/>
      <p:bldP spid="21512" grpId="1" animBg="1"/>
      <p:bldP spid="21513" grpId="0" animBg="1"/>
      <p:bldP spid="21513" grpId="1" animBg="1"/>
      <p:bldP spid="21514" grpId="0"/>
      <p:bldP spid="21514" grpId="1"/>
      <p:bldP spid="21515" grpId="0" animBg="1"/>
      <p:bldP spid="21515" grpId="1" animBg="1"/>
      <p:bldP spid="21516" grpId="0" animBg="1"/>
      <p:bldP spid="21517" grpId="0" animBg="1"/>
      <p:bldP spid="215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04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Colleges Page</a:t>
            </a:r>
          </a:p>
        </p:txBody>
      </p:sp>
      <p:pic>
        <p:nvPicPr>
          <p:cNvPr id="2969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r="1904" b="10204"/>
          <a:stretch>
            <a:fillRect/>
          </a:stretch>
        </p:blipFill>
        <p:spPr>
          <a:xfrm>
            <a:off x="609600" y="1676400"/>
            <a:ext cx="8001000" cy="3340100"/>
          </a:xfrm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2133600" cy="1196975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 these links to do a college search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667000" y="3962400"/>
            <a:ext cx="1295400" cy="1295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2438400" y="4953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2" grpId="0" animBg="1"/>
      <p:bldP spid="338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College Profile</a:t>
            </a:r>
          </a:p>
        </p:txBody>
      </p:sp>
      <p:pic>
        <p:nvPicPr>
          <p:cNvPr id="30723" name="Content Placeholder 5" descr="collegeprofi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19592" r="-391" b="6938"/>
          <a:stretch>
            <a:fillRect/>
          </a:stretch>
        </p:blipFill>
        <p:spPr>
          <a:xfrm>
            <a:off x="457200" y="1752600"/>
            <a:ext cx="7924800" cy="3919538"/>
          </a:xfrm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8D2265-3ED7-4800-AC43-2CBF0A92069E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00" y="4038600"/>
            <a:ext cx="3962400" cy="2209800"/>
            <a:chOff x="864" y="2544"/>
            <a:chExt cx="2496" cy="1392"/>
          </a:xfrm>
        </p:grpSpPr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1392" y="2544"/>
              <a:ext cx="912" cy="240"/>
            </a:xfrm>
            <a:prstGeom prst="rect">
              <a:avLst/>
            </a:prstGeom>
            <a:noFill/>
            <a:ln w="25400">
              <a:solidFill>
                <a:srgbClr val="0D0E1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864" y="3648"/>
              <a:ext cx="2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D0E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 College Website</a:t>
              </a:r>
            </a:p>
          </p:txBody>
        </p:sp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flipV="1">
              <a:off x="1776" y="2784"/>
              <a:ext cx="96" cy="864"/>
            </a:xfrm>
            <a:prstGeom prst="line">
              <a:avLst/>
            </a:prstGeom>
            <a:noFill/>
            <a:ln w="38100">
              <a:solidFill>
                <a:srgbClr val="0D0E1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Colleges I’m Thinking About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 b="7143"/>
          <a:stretch>
            <a:fillRect/>
          </a:stretch>
        </p:blipFill>
        <p:spPr>
          <a:xfrm>
            <a:off x="381000" y="1524000"/>
            <a:ext cx="8229600" cy="3733800"/>
          </a:xfrm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057400" y="3200400"/>
            <a:ext cx="18288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67200" y="41910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 to add colleges to your prospective college list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 flipV="1">
            <a:off x="3505200" y="3657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704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College Visits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 r="1904" b="10204"/>
          <a:stretch>
            <a:fillRect/>
          </a:stretch>
        </p:blipFill>
        <p:spPr>
          <a:xfrm>
            <a:off x="609600" y="1676400"/>
            <a:ext cx="8001000" cy="3886200"/>
          </a:xfr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228600"/>
            <a:ext cx="2743200" cy="3657600"/>
            <a:chOff x="3792" y="144"/>
            <a:chExt cx="1728" cy="2304"/>
          </a:xfrm>
        </p:grpSpPr>
        <p:sp>
          <p:nvSpPr>
            <p:cNvPr id="32773" name="Text Box 4"/>
            <p:cNvSpPr txBox="1">
              <a:spLocks noChangeArrowheads="1"/>
            </p:cNvSpPr>
            <p:nvPr/>
          </p:nvSpPr>
          <p:spPr bwMode="auto">
            <a:xfrm>
              <a:off x="4176" y="144"/>
              <a:ext cx="1344" cy="12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See what College visits are scheduled and sign up to attend!</a:t>
              </a:r>
            </a:p>
          </p:txBody>
        </p:sp>
        <p:sp>
          <p:nvSpPr>
            <p:cNvPr id="32774" name="Oval 5"/>
            <p:cNvSpPr>
              <a:spLocks noChangeArrowheads="1"/>
            </p:cNvSpPr>
            <p:nvPr/>
          </p:nvSpPr>
          <p:spPr bwMode="auto">
            <a:xfrm>
              <a:off x="3792" y="1632"/>
              <a:ext cx="1152" cy="81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75" name="Line 6"/>
            <p:cNvSpPr>
              <a:spLocks noChangeShapeType="1"/>
            </p:cNvSpPr>
            <p:nvPr/>
          </p:nvSpPr>
          <p:spPr bwMode="auto">
            <a:xfrm flipH="1">
              <a:off x="4560" y="139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About Me – Resume and Surveys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 b="7143"/>
          <a:stretch>
            <a:fillRect/>
          </a:stretch>
        </p:blipFill>
        <p:spPr>
          <a:xfrm>
            <a:off x="609600" y="1524000"/>
            <a:ext cx="8001000" cy="4394200"/>
          </a:xfrm>
          <a:noFill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066800" y="3810000"/>
            <a:ext cx="3124200" cy="191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Click here to fill out important surveys, tell us your Game Plan and create your resume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3429000" y="3581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4038600" y="32766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1524000" y="1600200"/>
            <a:ext cx="2057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31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5791200" cy="762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College Compare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4D0429-DCF9-42FF-A085-A23B5BE81648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2438400"/>
            <a:ext cx="6781800" cy="2278063"/>
            <a:chOff x="624" y="1536"/>
            <a:chExt cx="4272" cy="1435"/>
          </a:xfrm>
        </p:grpSpPr>
        <p:sp>
          <p:nvSpPr>
            <p:cNvPr id="34831" name="Text Box 6"/>
            <p:cNvSpPr txBox="1">
              <a:spLocks noChangeArrowheads="1"/>
            </p:cNvSpPr>
            <p:nvPr/>
          </p:nvSpPr>
          <p:spPr bwMode="auto">
            <a:xfrm>
              <a:off x="624" y="2448"/>
              <a:ext cx="427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FF00"/>
                  </a:solidFill>
                </a:rPr>
                <a:t>Green means your stats are better than the </a:t>
              </a:r>
              <a:r>
                <a:rPr lang="en-US" altLang="en-US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</a:t>
              </a:r>
              <a:r>
                <a:rPr lang="en-US" altLang="en-US">
                  <a:solidFill>
                    <a:srgbClr val="00FF00"/>
                  </a:solidFill>
                </a:rPr>
                <a:t> accepted student from your school</a:t>
              </a:r>
              <a:endParaRPr lang="en-US" altLang="en-US"/>
            </a:p>
          </p:txBody>
        </p:sp>
        <p:sp>
          <p:nvSpPr>
            <p:cNvPr id="34832" name="Oval 8"/>
            <p:cNvSpPr>
              <a:spLocks noChangeArrowheads="1"/>
            </p:cNvSpPr>
            <p:nvPr/>
          </p:nvSpPr>
          <p:spPr bwMode="auto">
            <a:xfrm>
              <a:off x="1680" y="1536"/>
              <a:ext cx="336" cy="192"/>
            </a:xfrm>
            <a:prstGeom prst="ellipse">
              <a:avLst/>
            </a:prstGeom>
            <a:noFill/>
            <a:ln w="25400">
              <a:solidFill>
                <a:srgbClr val="0D0E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66800" y="2667000"/>
            <a:ext cx="6705600" cy="2887663"/>
            <a:chOff x="672" y="1680"/>
            <a:chExt cx="4224" cy="1819"/>
          </a:xfrm>
        </p:grpSpPr>
        <p:sp>
          <p:nvSpPr>
            <p:cNvPr id="34829" name="Text Box 7"/>
            <p:cNvSpPr txBox="1">
              <a:spLocks noChangeArrowheads="1"/>
            </p:cNvSpPr>
            <p:nvPr/>
          </p:nvSpPr>
          <p:spPr bwMode="auto">
            <a:xfrm>
              <a:off x="672" y="2976"/>
              <a:ext cx="422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C705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en-US" altLang="en-US">
                  <a:solidFill>
                    <a:srgbClr val="C70533"/>
                  </a:solidFill>
                </a:rPr>
                <a:t> means your stats are below the average accepted student from your school</a:t>
              </a:r>
              <a:endParaRPr lang="en-US" altLang="en-US"/>
            </a:p>
          </p:txBody>
        </p:sp>
        <p:sp>
          <p:nvSpPr>
            <p:cNvPr id="34830" name="Oval 9"/>
            <p:cNvSpPr>
              <a:spLocks noChangeArrowheads="1"/>
            </p:cNvSpPr>
            <p:nvPr/>
          </p:nvSpPr>
          <p:spPr bwMode="auto">
            <a:xfrm>
              <a:off x="2496" y="1680"/>
              <a:ext cx="336" cy="192"/>
            </a:xfrm>
            <a:prstGeom prst="ellipse">
              <a:avLst/>
            </a:prstGeom>
            <a:noFill/>
            <a:ln w="25400">
              <a:solidFill>
                <a:srgbClr val="0D0E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90600" y="3276600"/>
            <a:ext cx="7086600" cy="3192463"/>
            <a:chOff x="624" y="2064"/>
            <a:chExt cx="4464" cy="2011"/>
          </a:xfrm>
        </p:grpSpPr>
        <p:sp>
          <p:nvSpPr>
            <p:cNvPr id="34827" name="Text Box 5"/>
            <p:cNvSpPr txBox="1">
              <a:spLocks noChangeArrowheads="1"/>
            </p:cNvSpPr>
            <p:nvPr/>
          </p:nvSpPr>
          <p:spPr bwMode="auto">
            <a:xfrm>
              <a:off x="624" y="3552"/>
              <a:ext cx="4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D0E1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Black</a:t>
              </a:r>
              <a:r>
                <a:rPr lang="en-US" altLang="en-US">
                  <a:solidFill>
                    <a:srgbClr val="0D0E1B"/>
                  </a:solidFill>
                </a:rPr>
                <a:t> means your stats are equal to the average student accepted from your school </a:t>
              </a:r>
            </a:p>
          </p:txBody>
        </p:sp>
        <p:sp>
          <p:nvSpPr>
            <p:cNvPr id="34828" name="Oval 10"/>
            <p:cNvSpPr>
              <a:spLocks noChangeArrowheads="1"/>
            </p:cNvSpPr>
            <p:nvPr/>
          </p:nvSpPr>
          <p:spPr bwMode="auto">
            <a:xfrm>
              <a:off x="3120" y="2064"/>
              <a:ext cx="336" cy="192"/>
            </a:xfrm>
            <a:prstGeom prst="ellipse">
              <a:avLst/>
            </a:prstGeom>
            <a:noFill/>
            <a:ln w="25400">
              <a:solidFill>
                <a:srgbClr val="0D0E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96000" y="457200"/>
            <a:ext cx="2743200" cy="1905000"/>
            <a:chOff x="3840" y="288"/>
            <a:chExt cx="1728" cy="1200"/>
          </a:xfrm>
        </p:grpSpPr>
        <p:sp>
          <p:nvSpPr>
            <p:cNvPr id="34825" name="Oval 14"/>
            <p:cNvSpPr>
              <a:spLocks noChangeArrowheads="1"/>
            </p:cNvSpPr>
            <p:nvPr/>
          </p:nvSpPr>
          <p:spPr bwMode="auto">
            <a:xfrm>
              <a:off x="4464" y="912"/>
              <a:ext cx="576" cy="57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826" name="Text Box 15"/>
            <p:cNvSpPr txBox="1">
              <a:spLocks noChangeArrowheads="1"/>
            </p:cNvSpPr>
            <p:nvPr/>
          </p:nvSpPr>
          <p:spPr bwMode="auto">
            <a:xfrm>
              <a:off x="3840" y="288"/>
              <a:ext cx="172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D0E1B"/>
                  </a:solidFill>
                </a:rPr>
                <a:t>Indicates percent of students from your school WHO APPLIED TO THAT SCHOOL that were accepted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4"/>
          <p:cNvGrpSpPr>
            <a:grpSpLocks/>
          </p:cNvGrpSpPr>
          <p:nvPr/>
        </p:nvGrpSpPr>
        <p:grpSpPr bwMode="auto">
          <a:xfrm>
            <a:off x="1219200" y="1600200"/>
            <a:ext cx="6719888" cy="4699000"/>
            <a:chOff x="768" y="1008"/>
            <a:chExt cx="4233" cy="2960"/>
          </a:xfrm>
        </p:grpSpPr>
        <p:pic>
          <p:nvPicPr>
            <p:cNvPr id="3585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08"/>
              <a:ext cx="4233" cy="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9" name="Oval 11"/>
            <p:cNvSpPr>
              <a:spLocks noChangeArrowheads="1"/>
            </p:cNvSpPr>
            <p:nvPr/>
          </p:nvSpPr>
          <p:spPr bwMode="auto">
            <a:xfrm>
              <a:off x="2544" y="2112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60" name="Line 12"/>
            <p:cNvSpPr>
              <a:spLocks noChangeShapeType="1"/>
            </p:cNvSpPr>
            <p:nvPr/>
          </p:nvSpPr>
          <p:spPr bwMode="auto">
            <a:xfrm flipV="1">
              <a:off x="2064" y="2304"/>
              <a:ext cx="48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61" name="Text Box 13"/>
            <p:cNvSpPr txBox="1">
              <a:spLocks noChangeArrowheads="1"/>
            </p:cNvSpPr>
            <p:nvPr/>
          </p:nvSpPr>
          <p:spPr bwMode="auto">
            <a:xfrm>
              <a:off x="1488" y="2448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D0E1B"/>
                  </a:solidFill>
                </a:rPr>
                <a:t>Denied</a:t>
              </a:r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762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Scattergram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8501E8-E8B3-492B-88FC-15533DA612E6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400800" y="2971800"/>
            <a:ext cx="2514600" cy="1492250"/>
            <a:chOff x="4032" y="1872"/>
            <a:chExt cx="1584" cy="940"/>
          </a:xfrm>
        </p:grpSpPr>
        <p:sp>
          <p:nvSpPr>
            <p:cNvPr id="35855" name="Rectangle 5"/>
            <p:cNvSpPr>
              <a:spLocks noChangeArrowheads="1"/>
            </p:cNvSpPr>
            <p:nvPr/>
          </p:nvSpPr>
          <p:spPr bwMode="auto">
            <a:xfrm>
              <a:off x="4032" y="1872"/>
              <a:ext cx="336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6" name="Line 6"/>
            <p:cNvSpPr>
              <a:spLocks noChangeShapeType="1"/>
            </p:cNvSpPr>
            <p:nvPr/>
          </p:nvSpPr>
          <p:spPr bwMode="auto">
            <a:xfrm flipH="1" flipV="1">
              <a:off x="4512" y="2112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7" name="Text Box 7"/>
            <p:cNvSpPr txBox="1">
              <a:spLocks noChangeArrowheads="1"/>
            </p:cNvSpPr>
            <p:nvPr/>
          </p:nvSpPr>
          <p:spPr bwMode="auto">
            <a:xfrm>
              <a:off x="5040" y="2064"/>
              <a:ext cx="57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THIS IS YOU!</a:t>
              </a:r>
            </a:p>
          </p:txBody>
        </p:sp>
      </p:grpSp>
      <p:grpSp>
        <p:nvGrpSpPr>
          <p:cNvPr id="35846" name="Group 15"/>
          <p:cNvGrpSpPr>
            <a:grpSpLocks/>
          </p:cNvGrpSpPr>
          <p:nvPr/>
        </p:nvGrpSpPr>
        <p:grpSpPr bwMode="auto">
          <a:xfrm>
            <a:off x="6934200" y="1371600"/>
            <a:ext cx="2209800" cy="1676400"/>
            <a:chOff x="4368" y="864"/>
            <a:chExt cx="1392" cy="1056"/>
          </a:xfrm>
        </p:grpSpPr>
        <p:sp>
          <p:nvSpPr>
            <p:cNvPr id="35852" name="Oval 8"/>
            <p:cNvSpPr>
              <a:spLocks noChangeArrowheads="1"/>
            </p:cNvSpPr>
            <p:nvPr/>
          </p:nvSpPr>
          <p:spPr bwMode="auto">
            <a:xfrm>
              <a:off x="4368" y="1632"/>
              <a:ext cx="24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3" name="Line 9"/>
            <p:cNvSpPr>
              <a:spLocks noChangeShapeType="1"/>
            </p:cNvSpPr>
            <p:nvPr/>
          </p:nvSpPr>
          <p:spPr bwMode="auto">
            <a:xfrm flipH="1">
              <a:off x="4560" y="1104"/>
              <a:ext cx="528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4" name="Text Box 10"/>
            <p:cNvSpPr txBox="1">
              <a:spLocks noChangeArrowheads="1"/>
            </p:cNvSpPr>
            <p:nvPr/>
          </p:nvSpPr>
          <p:spPr bwMode="auto">
            <a:xfrm>
              <a:off x="4992" y="864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solidFill>
                    <a:srgbClr val="0D0E1B"/>
                  </a:solidFill>
                </a:rPr>
                <a:t>Accepted</a:t>
              </a:r>
            </a:p>
          </p:txBody>
        </p:sp>
      </p:grpSp>
      <p:sp>
        <p:nvSpPr>
          <p:cNvPr id="35847" name="Rectangle 18"/>
          <p:cNvSpPr>
            <a:spLocks noChangeArrowheads="1"/>
          </p:cNvSpPr>
          <p:nvPr/>
        </p:nvSpPr>
        <p:spPr bwMode="auto">
          <a:xfrm>
            <a:off x="1524000" y="2209800"/>
            <a:ext cx="21336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Rectangle 19"/>
          <p:cNvSpPr>
            <a:spLocks noChangeArrowheads="1"/>
          </p:cNvSpPr>
          <p:nvPr/>
        </p:nvSpPr>
        <p:spPr bwMode="auto">
          <a:xfrm>
            <a:off x="3657600" y="5791200"/>
            <a:ext cx="2133600" cy="533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9" name="Text Box 20"/>
          <p:cNvSpPr txBox="1">
            <a:spLocks noChangeArrowheads="1"/>
          </p:cNvSpPr>
          <p:nvPr/>
        </p:nvSpPr>
        <p:spPr bwMode="auto">
          <a:xfrm>
            <a:off x="0" y="35052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C70533"/>
                </a:solidFill>
              </a:rPr>
              <a:t>School Averages</a:t>
            </a:r>
          </a:p>
        </p:txBody>
      </p:sp>
      <p:sp>
        <p:nvSpPr>
          <p:cNvPr id="35850" name="Line 21"/>
          <p:cNvSpPr>
            <a:spLocks noChangeShapeType="1"/>
          </p:cNvSpPr>
          <p:nvPr/>
        </p:nvSpPr>
        <p:spPr bwMode="auto">
          <a:xfrm flipV="1">
            <a:off x="1371600" y="2819400"/>
            <a:ext cx="990600" cy="1143000"/>
          </a:xfrm>
          <a:prstGeom prst="line">
            <a:avLst/>
          </a:prstGeom>
          <a:noFill/>
          <a:ln w="38100">
            <a:solidFill>
              <a:srgbClr val="C705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51" name="Line 22"/>
          <p:cNvSpPr>
            <a:spLocks noChangeShapeType="1"/>
          </p:cNvSpPr>
          <p:nvPr/>
        </p:nvSpPr>
        <p:spPr bwMode="auto">
          <a:xfrm>
            <a:off x="1447800" y="4191000"/>
            <a:ext cx="2057400" cy="1600200"/>
          </a:xfrm>
          <a:prstGeom prst="line">
            <a:avLst/>
          </a:prstGeom>
          <a:noFill/>
          <a:ln w="38100">
            <a:solidFill>
              <a:srgbClr val="C705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Colleges I’m Applying to</a:t>
            </a:r>
            <a:b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360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My Applications</a:t>
            </a:r>
          </a:p>
        </p:txBody>
      </p:sp>
      <p:pic>
        <p:nvPicPr>
          <p:cNvPr id="36867" name="Content Placeholder 5" descr="colle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6" r="-6416"/>
          <a:stretch>
            <a:fillRect/>
          </a:stretch>
        </p:blipFill>
        <p:spPr>
          <a:xfrm>
            <a:off x="457200" y="1600200"/>
            <a:ext cx="8153400" cy="4756150"/>
          </a:xfrm>
        </p:spPr>
      </p:pic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E5E0E1-43E4-4DB4-ADCB-57756CA2BB36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6435DC-29B0-41D5-B2D9-6607930C8D7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14339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2382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79400" y="1143000"/>
            <a:ext cx="4267200" cy="4267200"/>
          </a:xfrm>
          <a:prstGeom prst="cloudCallout">
            <a:avLst>
              <a:gd name="adj1" fmla="val 95893"/>
              <a:gd name="adj2" fmla="val -61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Hello and Welcome to Family Connection! </a:t>
            </a:r>
          </a:p>
          <a:p>
            <a:pPr algn="ctr">
              <a:defRPr/>
            </a:pPr>
            <a:r>
              <a:rPr lang="en-US" dirty="0"/>
              <a:t>I am the Naviance Navigator. </a:t>
            </a:r>
          </a:p>
          <a:p>
            <a:pPr algn="ctr">
              <a:defRPr/>
            </a:pPr>
            <a:r>
              <a:rPr lang="en-US" dirty="0"/>
              <a:t>I am here guide and assist you.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304800"/>
            <a:ext cx="8610600" cy="54864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kern="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ja-JP" b="1" kern="0" dirty="0">
                <a:latin typeface="Times New Roman" pitchFamily="18" charset="0"/>
                <a:ea typeface="+mn-ea"/>
              </a:rPr>
              <a:t>Using Family Connection consistently provides: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ja-JP" kern="0" dirty="0">
                <a:latin typeface="Times New Roman" pitchFamily="18" charset="0"/>
                <a:ea typeface="+mn-ea"/>
              </a:rPr>
              <a:t>Shared resources linking home to school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ja-JP" kern="0" dirty="0">
                <a:latin typeface="Times New Roman" pitchFamily="18" charset="0"/>
                <a:ea typeface="+mn-ea"/>
              </a:rPr>
              <a:t>On-line tools for collaboration among counselors, students, and parents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ja-JP" kern="0" dirty="0">
                <a:latin typeface="Times New Roman" pitchFamily="18" charset="0"/>
                <a:ea typeface="+mn-ea"/>
              </a:rPr>
              <a:t>Accurate and complete records about student’s choices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ja-JP" kern="0" dirty="0">
                <a:latin typeface="Times New Roman" pitchFamily="18" charset="0"/>
                <a:ea typeface="+mn-ea"/>
              </a:rPr>
              <a:t>Graphs and charts displaying colleges where students have applied, were accepted and are attending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altLang="ja-JP" b="1" i="1" kern="0" dirty="0">
              <a:latin typeface="Times New Roman" pitchFamily="18" charset="0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ja-JP" b="1" i="1" kern="0" dirty="0">
                <a:latin typeface="Times New Roman" pitchFamily="18" charset="0"/>
                <a:ea typeface="+mn-ea"/>
              </a:rPr>
              <a:t>For more information, please contact the </a:t>
            </a:r>
            <a:r>
              <a:rPr lang="en-US" altLang="ja-JP" b="1" i="1" kern="0" dirty="0" smtClean="0">
                <a:latin typeface="Times New Roman" pitchFamily="18" charset="0"/>
                <a:ea typeface="+mn-ea"/>
              </a:rPr>
              <a:t>counselor or college corner</a:t>
            </a:r>
            <a:endParaRPr lang="en-US" altLang="ja-JP" kern="0" dirty="0">
              <a:latin typeface="Times New Roman" pitchFamily="18" charset="0"/>
              <a:ea typeface="+mn-ea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  <a:defRPr/>
            </a:pPr>
            <a:endParaRPr lang="ja-JP" altLang="en-US" sz="1800" kern="0" dirty="0">
              <a:latin typeface="Times New Roman" pitchFamily="18" charset="0"/>
              <a:ea typeface="+mn-ea"/>
            </a:endParaRPr>
          </a:p>
        </p:txBody>
      </p:sp>
      <p:pic>
        <p:nvPicPr>
          <p:cNvPr id="37891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81000" y="4648200"/>
            <a:ext cx="4876800" cy="2209800"/>
          </a:xfrm>
          <a:prstGeom prst="cloudCallout">
            <a:avLst>
              <a:gd name="adj1" fmla="val 79826"/>
              <a:gd name="adj2" fmla="val -146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Remember there is so much more I can help you with.</a:t>
            </a:r>
          </a:p>
          <a:p>
            <a:pPr algn="ctr">
              <a:defRPr/>
            </a:pPr>
            <a:r>
              <a:rPr lang="en-US" dirty="0"/>
              <a:t>Bye,</a:t>
            </a:r>
          </a:p>
          <a:p>
            <a:pPr algn="ctr">
              <a:defRPr/>
            </a:pPr>
            <a:r>
              <a:rPr lang="en-US" dirty="0"/>
              <a:t>I hope to see you soon!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B9435B-54E7-4243-B3A3-9270E015B5FD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295400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2000" kern="0" dirty="0">
              <a:latin typeface="Times New Roman" pitchFamily="18" charset="0"/>
              <a:ea typeface="ＭＳ Ｐゴシック" pitchFamily="-108" charset="-128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We are pleased to introduce Family Connection  from Naviance, a web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based service designed especially for students and parents. Family Connection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is a comprehensive website that you and your child can use to help in making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decisions about courses, colleges, and careers. Family Connection is linked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with Naviance Succeed, a service that we use in our office to track and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analyze data about college and career plans, so it provides up-to-date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sz="20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information that is specific to our school.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altLang="ja-JP" sz="2000" kern="0" dirty="0">
              <a:latin typeface="Times New Roman" pitchFamily="1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en-US" altLang="ja-JP" sz="2000" kern="0" dirty="0">
                <a:latin typeface="Times New Roman" pitchFamily="18" charset="0"/>
                <a:ea typeface="ＭＳ Ｐゴシック" pitchFamily="-108" charset="-128"/>
                <a:cs typeface="ＭＳ Ｐゴシック" pitchFamily="-108" charset="-128"/>
              </a:rPr>
              <a:t>The following slides provide an overview of Family Connection.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altLang="ja-JP" sz="2000" kern="0" dirty="0">
              <a:latin typeface="Times New Roman" pitchFamily="1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762000"/>
            <a:ext cx="36925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>
                <a:latin typeface="Times New Roman" pitchFamily="18" charset="0"/>
                <a:ea typeface="ＭＳ Ｐゴシック" pitchFamily="-108" charset="-128"/>
                <a:cs typeface="Times New Roman" pitchFamily="18" charset="0"/>
              </a:rPr>
              <a:t>Family Connection </a:t>
            </a:r>
            <a:endParaRPr lang="en-US" sz="2800" dirty="0">
              <a:ea typeface="ＭＳ Ｐゴシック" charset="-128"/>
            </a:endParaRPr>
          </a:p>
        </p:txBody>
      </p:sp>
      <p:pic>
        <p:nvPicPr>
          <p:cNvPr id="15365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6100"/>
            <a:ext cx="838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A826C4F-AEDC-48E3-90DD-C1978D500B90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609600"/>
            <a:ext cx="7162800" cy="838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Using Family Connection</a:t>
            </a:r>
          </a:p>
        </p:txBody>
      </p:sp>
      <p:sp>
        <p:nvSpPr>
          <p:cNvPr id="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838200" y="1600200"/>
            <a:ext cx="7239000" cy="1066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r>
              <a:rPr lang="en-US" sz="2800" kern="0" dirty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An On-line Resource for Students and Parents for Post High School Planning &amp; Advising</a:t>
            </a:r>
          </a:p>
        </p:txBody>
      </p:sp>
      <p:pic>
        <p:nvPicPr>
          <p:cNvPr id="16389" name="Picture 3" descr="C:\Documents and Settings\Maxwell\Temporary Internet Files\Content.IE5\7MIQMZ18\MPj042780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55626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navG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781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en-US" sz="54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Overview</a:t>
            </a:r>
          </a:p>
        </p:txBody>
      </p:sp>
      <p:sp>
        <p:nvSpPr>
          <p:cNvPr id="51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What is Family Connection?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What Can Students And Parents Do Using Family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    Connection?</a:t>
            </a:r>
            <a:endParaRPr lang="en-US" sz="2400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How do you access it?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How do you register?</a:t>
            </a:r>
          </a:p>
          <a:p>
            <a:pPr marL="341313" indent="-34131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How does it help with career and college  planning?</a:t>
            </a: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A638E-58DC-422B-9380-0C0A33DBA09B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17413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857250"/>
          </a:xfrm>
        </p:spPr>
        <p:txBody>
          <a:bodyPr/>
          <a:lstStyle/>
          <a:p>
            <a:pPr algn="ctr" eaLnBrk="1" hangingPunct="1"/>
            <a:r>
              <a:rPr lang="en-US" altLang="en-US" sz="4000" b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is it?</a:t>
            </a:r>
          </a:p>
        </p:txBody>
      </p:sp>
      <p:sp>
        <p:nvSpPr>
          <p:cNvPr id="614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3400" y="2514600"/>
            <a:ext cx="8229600" cy="286543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A web-based resource for students and parents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3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that encourages and supports post high school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career and college planning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Family Connection is specific to your school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Family Connection is linked with Naviance Succeed, a service that is used in the counseling office</a:t>
            </a:r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6321B7-9A65-4BB0-BE9E-F8172E48607A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18437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8763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F35984-D0C7-4023-A9E4-1D9FFEA4820C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685800" y="1171575"/>
            <a:ext cx="8001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ja-JP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View guidance news bulletins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Create a résumé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View college visits and sign up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Complete a college search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Complete a college search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Develop a prospective college list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Provide access to scholarship search engines; over a hundred  national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scholarships are available</a:t>
            </a:r>
            <a:r>
              <a:rPr lang="en-US" altLang="ja-JP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Maintain journal entries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Game Plan Survey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Complete school developed surveys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Compare colleges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Links to selected third party resources </a:t>
            </a:r>
          </a:p>
          <a:p>
            <a:pPr eaLnBrk="1" hangingPunct="1"/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(i.e. College Board, Financial Aid, NCAA, Careers, College searches, etc.)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Track deadlines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View scattergrams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ja-JP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CAN STUDENTS AND PARENTS DO USING FAMILY CONNECTION?</a:t>
            </a:r>
          </a:p>
        </p:txBody>
      </p:sp>
      <p:pic>
        <p:nvPicPr>
          <p:cNvPr id="19461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9144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1FF39A-95E2-486B-A06C-6538E1AF2904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229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 Available to Students and Parents Using Family Connection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3400" y="251460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slides highlight some of the features in Family Connection </a:t>
            </a:r>
          </a:p>
        </p:txBody>
      </p:sp>
      <p:pic>
        <p:nvPicPr>
          <p:cNvPr id="20485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17002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85800" y="3886200"/>
            <a:ext cx="2971800" cy="2362200"/>
          </a:xfrm>
          <a:prstGeom prst="cloudCallout">
            <a:avLst>
              <a:gd name="adj1" fmla="val 101073"/>
              <a:gd name="adj2" fmla="val 1306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Using Family Connection, you will see me, the NaviGator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28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How is it accessed?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458200" cy="18288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Family Connection is web-based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http://connection.naviance.com/(insert school account)</a:t>
            </a:r>
          </a:p>
          <a:p>
            <a:pPr marL="404813" indent="0" eaLnBrk="1" hangingPunct="1">
              <a:buFont typeface="Wingdings" pitchFamily="2" charset="2"/>
              <a:buChar char="Ø"/>
              <a:tabLst>
                <a:tab pos="741363" algn="l"/>
              </a:tabLst>
              <a:defRPr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Student accounts-</a:t>
            </a:r>
          </a:p>
          <a:p>
            <a:pPr marL="771526" lvl="1" indent="0" eaLnBrk="1" hangingPunct="1">
              <a:buFont typeface="Wingdings" pitchFamily="2" charset="2"/>
              <a:buChar char="Ø"/>
              <a:tabLst>
                <a:tab pos="741363" algn="l"/>
              </a:tabLst>
              <a:defRPr/>
            </a:pPr>
            <a:r>
              <a:rPr lang="en-US" sz="2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Username: student ID</a:t>
            </a:r>
          </a:p>
          <a:p>
            <a:pPr marL="771526" lvl="1" indent="0" eaLnBrk="1" hangingPunct="1">
              <a:buFont typeface="Wingdings" pitchFamily="2" charset="2"/>
              <a:buChar char="Ø"/>
              <a:tabLst>
                <a:tab pos="741363" algn="l"/>
              </a:tabLst>
              <a:defRPr/>
            </a:pPr>
            <a:r>
              <a:rPr lang="en-US" sz="2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Password: birthdate (2 digit month/2 digit day/4 digit year)</a:t>
            </a:r>
          </a:p>
          <a:p>
            <a:pPr marL="404813" indent="0" eaLnBrk="1" hangingPunct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Parent accounts-Contact the Lamar College Corner if parent would like their own access</a:t>
            </a:r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2D2EEE-3776-4F18-B060-52BACBF16EA5}" type="slidenum">
              <a:rPr lang="en-US" altLang="en-US" sz="1200">
                <a:solidFill>
                  <a:srgbClr val="045C75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45C75"/>
              </a:solidFill>
            </a:endParaRPr>
          </a:p>
        </p:txBody>
      </p:sp>
      <p:pic>
        <p:nvPicPr>
          <p:cNvPr id="21509" name="Picture 4" descr="navG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858033"/>
            <a:ext cx="11811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674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Constantia</vt:lpstr>
      <vt:lpstr>HGP明朝E</vt:lpstr>
      <vt:lpstr>Tahoma</vt:lpstr>
      <vt:lpstr>Times New Roman</vt:lpstr>
      <vt:lpstr>Wingdings</vt:lpstr>
      <vt:lpstr>Wingdings 2</vt:lpstr>
      <vt:lpstr>Flow</vt:lpstr>
      <vt:lpstr>Slide</vt:lpstr>
      <vt:lpstr>PowerPoint Presentation</vt:lpstr>
      <vt:lpstr>PowerPoint Presentation</vt:lpstr>
      <vt:lpstr>PowerPoint Presentation</vt:lpstr>
      <vt:lpstr>PowerPoint Presentation</vt:lpstr>
      <vt:lpstr> Overview</vt:lpstr>
      <vt:lpstr>What is it?</vt:lpstr>
      <vt:lpstr>PowerPoint Presentation</vt:lpstr>
      <vt:lpstr>PowerPoint Presentation</vt:lpstr>
      <vt:lpstr>How is it accessed?</vt:lpstr>
      <vt:lpstr>Sign-in Page</vt:lpstr>
      <vt:lpstr>After You Sign in</vt:lpstr>
      <vt:lpstr>Colleges Page</vt:lpstr>
      <vt:lpstr>College Profile</vt:lpstr>
      <vt:lpstr>Colleges I’m Thinking About</vt:lpstr>
      <vt:lpstr>College Visits</vt:lpstr>
      <vt:lpstr>About Me – Resume and Surveys</vt:lpstr>
      <vt:lpstr>College Compare</vt:lpstr>
      <vt:lpstr>Scattergram</vt:lpstr>
      <vt:lpstr>Colleges I’m Applying to My Applications</vt:lpstr>
      <vt:lpstr>PowerPoint Presentation</vt:lpstr>
    </vt:vector>
  </TitlesOfParts>
  <Company>Naviance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Family Connection</dc:title>
  <dc:creator>Naviance</dc:creator>
  <cp:lastModifiedBy>Martin, Jorge</cp:lastModifiedBy>
  <cp:revision>50</cp:revision>
  <dcterms:created xsi:type="dcterms:W3CDTF">2009-08-26T19:19:43Z</dcterms:created>
  <dcterms:modified xsi:type="dcterms:W3CDTF">2016-05-02T21:42:59Z</dcterms:modified>
</cp:coreProperties>
</file>